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59" r:id="rId4"/>
    <p:sldId id="264" r:id="rId5"/>
    <p:sldId id="260" r:id="rId6"/>
    <p:sldId id="262" r:id="rId7"/>
    <p:sldId id="261" r:id="rId8"/>
    <p:sldId id="257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A2F2B"/>
    <a:srgbClr val="6BC4A8"/>
    <a:srgbClr val="FC8D62"/>
    <a:srgbClr val="E8D0D0"/>
    <a:srgbClr val="BFBFBF"/>
    <a:srgbClr val="CDD30F"/>
    <a:srgbClr val="ECBC00"/>
    <a:srgbClr val="AEA700"/>
    <a:srgbClr val="008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91" autoAdjust="0"/>
    <p:restoredTop sz="94675" autoAdjust="0"/>
  </p:normalViewPr>
  <p:slideViewPr>
    <p:cSldViewPr>
      <p:cViewPr varScale="1">
        <p:scale>
          <a:sx n="115" d="100"/>
          <a:sy n="115" d="100"/>
        </p:scale>
        <p:origin x="137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B7780-B50B-474C-85C6-0B4009B6F014}" type="datetimeFigureOut">
              <a:rPr lang="de-DE" smtClean="0"/>
              <a:pPr/>
              <a:t>07.02.23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DEED9-C1BB-4DBE-A071-13CC6F6B90F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FB102-D3AF-431C-A902-ADE5B2A48608}" type="datetimeFigureOut">
              <a:rPr lang="de-DE" smtClean="0"/>
              <a:pPr/>
              <a:t>07.02.23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E745-E753-4EB9-8485-6560CD204B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A50D42-C9CD-4801-B293-61D1F53EC57E}" type="datetimeFigureOut">
              <a:rPr lang="de-DE" smtClean="0"/>
              <a:pPr/>
              <a:t>07.02.23</a:t>
            </a:fld>
            <a:endParaRPr lang="de-DE"/>
          </a:p>
        </p:txBody>
      </p:sp>
      <p:sp>
        <p:nvSpPr>
          <p:cNvPr id="12" name="Rectangle 16"/>
          <p:cNvSpPr txBox="1">
            <a:spLocks noChangeArrowheads="1"/>
          </p:cNvSpPr>
          <p:nvPr userDrawn="1"/>
        </p:nvSpPr>
        <p:spPr bwMode="auto">
          <a:xfrm>
            <a:off x="5273702" y="692150"/>
            <a:ext cx="322738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12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Max Mustermann</a:t>
            </a:r>
            <a:b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Referat Kommunikation &amp; Marketing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Verwaltung</a:t>
            </a:r>
          </a:p>
        </p:txBody>
      </p:sp>
      <p:grpSp>
        <p:nvGrpSpPr>
          <p:cNvPr id="13" name="Group 27"/>
          <p:cNvGrpSpPr>
            <a:grpSpLocks/>
          </p:cNvGrpSpPr>
          <p:nvPr userDrawn="1"/>
        </p:nvGrpSpPr>
        <p:grpSpPr bwMode="auto">
          <a:xfrm>
            <a:off x="0" y="1"/>
            <a:ext cx="9144000" cy="6858000"/>
            <a:chOff x="0" y="0"/>
            <a:chExt cx="5760" cy="4320"/>
          </a:xfrm>
        </p:grpSpPr>
        <p:pic>
          <p:nvPicPr>
            <p:cNvPr id="14" name="Picture 25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007"/>
              <a:ext cx="3065" cy="1313"/>
            </a:xfrm>
            <a:prstGeom prst="rect">
              <a:avLst/>
            </a:prstGeom>
            <a:noFill/>
          </p:spPr>
        </p:pic>
        <p:sp>
          <p:nvSpPr>
            <p:cNvPr id="15" name="Rectangle 15"/>
            <p:cNvSpPr>
              <a:spLocks noChangeArrowheads="1"/>
            </p:cNvSpPr>
            <p:nvPr userDrawn="1"/>
          </p:nvSpPr>
          <p:spPr bwMode="auto">
            <a:xfrm>
              <a:off x="2" y="0"/>
              <a:ext cx="5758" cy="28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 userDrawn="1"/>
        </p:nvSpPr>
        <p:spPr>
          <a:xfrm>
            <a:off x="3143240" y="4572008"/>
            <a:ext cx="6000760" cy="928694"/>
          </a:xfrm>
          <a:prstGeom prst="rect">
            <a:avLst/>
          </a:prstGeom>
          <a:solidFill>
            <a:srgbClr val="DA2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071842" y="2357430"/>
            <a:ext cx="5786438" cy="5000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defRPr sz="2600" baseline="0">
                <a:latin typeface="Frutiger Next LT W1G" pitchFamily="34" charset="0"/>
              </a:defRPr>
            </a:lvl1pPr>
          </a:lstStyle>
          <a:p>
            <a:pPr lvl="0"/>
            <a:r>
              <a:rPr lang="de-DE" dirty="0" err="1"/>
              <a:t>ClassicalArtMemes</a:t>
            </a:r>
            <a:endParaRPr lang="de-DE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071813" y="3622972"/>
            <a:ext cx="6072187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latin typeface="Frutiger Next LT W1G" pitchFamily="34" charset="0"/>
              </a:rPr>
              <a:t>Herr Thomas Schmidt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400" b="1" dirty="0">
                <a:latin typeface="Frutiger Next LT W1G" pitchFamily="34" charset="0"/>
              </a:rPr>
              <a:t>FAKULTÄT FÜR INFORMATIK UND DATA SCIENCE</a:t>
            </a:r>
          </a:p>
          <a:p>
            <a:pPr>
              <a:defRPr/>
            </a:pPr>
            <a:endParaRPr lang="de-DE" dirty="0">
              <a:latin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332000" y="1501200"/>
            <a:ext cx="7188200" cy="696912"/>
          </a:xfrm>
          <a:prstGeom prst="rect">
            <a:avLst/>
          </a:prstGeom>
        </p:spPr>
        <p:txBody>
          <a:bodyPr/>
          <a:lstStyle>
            <a:lvl1pPr>
              <a:defRPr>
                <a:latin typeface="Frutiger Next LT W1G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>
          <a:xfrm>
            <a:off x="1331640" y="2340000"/>
            <a:ext cx="7200800" cy="396044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640" y="1500173"/>
            <a:ext cx="7355160" cy="506449"/>
          </a:xfrm>
          <a:prstGeom prst="rect">
            <a:avLst/>
          </a:prstGeom>
        </p:spPr>
        <p:txBody>
          <a:bodyPr/>
          <a:lstStyle>
            <a:lvl1pPr>
              <a:defRPr>
                <a:latin typeface="Frutiger Next LT W1G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31640" y="2340000"/>
            <a:ext cx="3600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600" b="0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76056" y="2340000"/>
            <a:ext cx="3610744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600" b="0" baseline="0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3872" y="2130425"/>
            <a:ext cx="7198568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Frutiger Next LT W1G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31640" y="3933056"/>
            <a:ext cx="7272808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Frutiger Next LT W1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640" y="1501200"/>
            <a:ext cx="3008313" cy="958427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latin typeface="Frutiger Next LT W1G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31640" y="2731244"/>
            <a:ext cx="3008313" cy="33620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Frutiger Next LT W1G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499992" y="1501200"/>
            <a:ext cx="3744416" cy="4592096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2400" b="1">
                <a:latin typeface="Frutiger Next LT W1G" pitchFamily="34" charset="0"/>
              </a:defRPr>
            </a:lvl1pPr>
            <a:lvl2pPr>
              <a:defRPr sz="1600" b="0"/>
            </a:lvl2pPr>
            <a:lvl3pPr>
              <a:defRPr sz="1600" b="0"/>
            </a:lvl3pPr>
            <a:lvl4pPr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8" descr="Bild3_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950" y="115888"/>
            <a:ext cx="2444750" cy="1158875"/>
          </a:xfrm>
          <a:prstGeom prst="rect">
            <a:avLst/>
          </a:prstGeom>
          <a:noFill/>
        </p:spPr>
      </p:pic>
      <p:sp>
        <p:nvSpPr>
          <p:cNvPr id="9" name="Rectangle 10"/>
          <p:cNvSpPr>
            <a:spLocks noChangeAspect="1" noChangeArrowheads="1"/>
          </p:cNvSpPr>
          <p:nvPr userDrawn="1"/>
        </p:nvSpPr>
        <p:spPr bwMode="auto">
          <a:xfrm>
            <a:off x="1331913" y="0"/>
            <a:ext cx="3906044" cy="46196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11"/>
          <p:cNvSpPr>
            <a:spLocks noChangeAspect="1" noChangeArrowheads="1"/>
          </p:cNvSpPr>
          <p:nvPr userDrawn="1"/>
        </p:nvSpPr>
        <p:spPr bwMode="auto">
          <a:xfrm>
            <a:off x="5237957" y="0"/>
            <a:ext cx="3906044" cy="461963"/>
          </a:xfrm>
          <a:prstGeom prst="rect">
            <a:avLst/>
          </a:prstGeom>
          <a:solidFill>
            <a:srgbClr val="DA2F2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6"/>
          <p:cNvSpPr txBox="1">
            <a:spLocks noChangeArrowheads="1"/>
          </p:cNvSpPr>
          <p:nvPr userDrawn="1"/>
        </p:nvSpPr>
        <p:spPr bwMode="auto">
          <a:xfrm>
            <a:off x="5273675" y="549275"/>
            <a:ext cx="3690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lnSpc>
                <a:spcPts val="1200"/>
              </a:lnSpc>
              <a:defRPr sz="1200" b="1">
                <a:latin typeface="+mn-lt"/>
              </a:defRPr>
            </a:lvl1pPr>
          </a:lstStyle>
          <a:p>
            <a:pPr>
              <a:lnSpc>
                <a:spcPct val="100000"/>
              </a:lnSpc>
              <a:spcAft>
                <a:spcPts val="300"/>
              </a:spcAft>
              <a:defRPr/>
            </a:pPr>
            <a:r>
              <a:rPr lang="de-DE" dirty="0">
                <a:latin typeface="Frutiger Next LT W1G" pitchFamily="34" charset="0"/>
              </a:rPr>
              <a:t>Herr Thomas Schmidt</a:t>
            </a:r>
            <a:endParaRPr lang="de-DE" b="0" dirty="0">
              <a:latin typeface="Frutiger Next LT W1G" pitchFamily="34" charset="0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defRPr/>
            </a:pPr>
            <a:r>
              <a:rPr lang="de-DE" sz="1000" dirty="0">
                <a:latin typeface="Frutiger Next LT W1G" pitchFamily="34" charset="0"/>
              </a:rPr>
              <a:t>FAKULTÄT FÜR INFORMATIK UND DATA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None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•"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–"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»"/>
        <a:tabLst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3059832" y="2924944"/>
            <a:ext cx="5786438" cy="1215586"/>
          </a:xfrm>
        </p:spPr>
        <p:txBody>
          <a:bodyPr/>
          <a:lstStyle/>
          <a:p>
            <a:r>
              <a:rPr lang="en-US" sz="2000" dirty="0"/>
              <a:t>Classical Art Memes</a:t>
            </a:r>
            <a:endParaRPr lang="de-DE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0DEB0-B664-6143-9801-3B5E335F7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872" y="2130425"/>
            <a:ext cx="7198568" cy="578495"/>
          </a:xfrm>
        </p:spPr>
        <p:txBody>
          <a:bodyPr/>
          <a:lstStyle/>
          <a:p>
            <a:r>
              <a:rPr lang="de-DE" dirty="0"/>
              <a:t>Weiteres Vorgehen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9BE483-4967-3849-B918-A4EB026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7272808" cy="304874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Ähnlichkeitsanalyse mit Kunstkorpora von Wikipedia/</a:t>
            </a:r>
            <a:r>
              <a:rPr lang="de-DE" dirty="0" err="1"/>
              <a:t>Wikidata</a:t>
            </a:r>
            <a:r>
              <a:rPr lang="de-DE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DC74CC-094B-4646-BB41-DA0DB6D24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47" y="2996952"/>
            <a:ext cx="6492750" cy="34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6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0DEB0-B664-6143-9801-3B5E335F7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872" y="2130425"/>
            <a:ext cx="7198568" cy="578495"/>
          </a:xfrm>
        </p:spPr>
        <p:txBody>
          <a:bodyPr/>
          <a:lstStyle/>
          <a:p>
            <a:r>
              <a:rPr lang="de-DE" dirty="0"/>
              <a:t>Weiteres Vorgehen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9BE483-4967-3849-B918-A4EB026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7272808" cy="304874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Ähnlichkeitsanalyse mit Kunstkorpora von Wikipedia/</a:t>
            </a:r>
            <a:r>
              <a:rPr lang="de-DE" dirty="0" err="1"/>
              <a:t>Wikidata</a:t>
            </a:r>
            <a:r>
              <a:rPr lang="de-DE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CA54BB-4A80-E74B-A2B1-848F0FC44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96952"/>
            <a:ext cx="5404598" cy="35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0DEB0-B664-6143-9801-3B5E335F7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872" y="2130425"/>
            <a:ext cx="7198568" cy="578495"/>
          </a:xfrm>
        </p:spPr>
        <p:txBody>
          <a:bodyPr/>
          <a:lstStyle/>
          <a:p>
            <a:r>
              <a:rPr lang="de-DE" dirty="0"/>
              <a:t>Weiteres Vorgehen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9BE483-4967-3849-B918-A4EB026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7272808" cy="304874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2000" dirty="0"/>
              <a:t>Ähnlichkeitsanalyse mit Kunstkorpora von Wikipedia/</a:t>
            </a:r>
            <a:r>
              <a:rPr lang="de-DE" sz="2000" dirty="0" err="1"/>
              <a:t>Wikidata</a:t>
            </a:r>
            <a:r>
              <a:rPr lang="de-DE" sz="2000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de-DE" sz="2000" dirty="0"/>
          </a:p>
          <a:p>
            <a:pPr marL="342900" indent="-342900">
              <a:buFont typeface="+mj-lt"/>
              <a:buAutoNum type="arabicPeriod"/>
            </a:pPr>
            <a:r>
              <a:rPr lang="de-DE" sz="2000" dirty="0"/>
              <a:t>Analyse der textuellen Komponente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66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B6AB7-13C5-2642-BA4C-2C79A490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Ziel ist ein Corpus mit annotierten </a:t>
            </a:r>
            <a:r>
              <a:rPr lang="de-DE" dirty="0" err="1"/>
              <a:t>Memes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2214E-4D92-8E46-A351-718C914A2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</a:pPr>
            <a:r>
              <a:rPr lang="de-DE" sz="2800" dirty="0"/>
              <a:t>Erstellen eines Corpus</a:t>
            </a:r>
          </a:p>
          <a:p>
            <a:pPr>
              <a:buAutoNum type="arabicPeriod"/>
            </a:pPr>
            <a:r>
              <a:rPr lang="de-DE" sz="2800" dirty="0"/>
              <a:t>Ähnlichkeitsanalyse mit Kunstkorpora</a:t>
            </a:r>
          </a:p>
          <a:p>
            <a:pPr>
              <a:buAutoNum type="arabicPeriod"/>
            </a:pPr>
            <a:r>
              <a:rPr lang="de-DE" sz="2800" dirty="0"/>
              <a:t>Analyse der Textinhalte</a:t>
            </a:r>
          </a:p>
          <a:p>
            <a:pPr>
              <a:buAutoNum type="arabicPeriod"/>
            </a:pPr>
            <a:endParaRPr lang="de-DE" sz="2800" dirty="0"/>
          </a:p>
          <a:p>
            <a:pPr indent="0"/>
            <a:r>
              <a:rPr lang="de-DE" sz="2800" dirty="0"/>
              <a:t>-&gt; Vergleich mit existierenden Korpora</a:t>
            </a:r>
          </a:p>
        </p:txBody>
      </p:sp>
    </p:spTree>
    <p:extLst>
      <p:ext uri="{BB962C8B-B14F-4D97-AF65-F5344CB8AC3E}">
        <p14:creationId xmlns:p14="http://schemas.microsoft.com/office/powerpoint/2010/main" val="21997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3A7E-1342-C4E0-AAA3-6DE22C52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</a:t>
            </a:r>
            <a:r>
              <a:rPr lang="de-DE" dirty="0" err="1"/>
              <a:t>Classical</a:t>
            </a:r>
            <a:r>
              <a:rPr lang="de-DE" dirty="0"/>
              <a:t> Art </a:t>
            </a:r>
            <a:r>
              <a:rPr lang="de-DE" dirty="0" err="1"/>
              <a:t>Memes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19E2ED-9CDB-3218-D45C-29A3EAF8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4549500" cy="324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5FD6114-F916-509D-8949-80E5F170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58" y="2547420"/>
            <a:ext cx="38940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3A7E-1342-C4E0-AAA3-6DE22C52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</a:t>
            </a:r>
            <a:r>
              <a:rPr lang="de-DE" dirty="0" err="1"/>
              <a:t>Classical</a:t>
            </a:r>
            <a:r>
              <a:rPr lang="de-DE" dirty="0"/>
              <a:t> Art </a:t>
            </a:r>
            <a:r>
              <a:rPr lang="de-DE" dirty="0" err="1"/>
              <a:t>Memes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6C2309-9413-D929-1DCF-012DD551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3698630" cy="324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29F3E2-9DC1-EEA9-33D3-209DCD4F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492896"/>
            <a:ext cx="204631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3A7E-1342-C4E0-AAA3-6DE22C52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</a:t>
            </a:r>
            <a:r>
              <a:rPr lang="de-DE" dirty="0" err="1"/>
              <a:t>Classical</a:t>
            </a:r>
            <a:r>
              <a:rPr lang="de-DE" dirty="0"/>
              <a:t> Art </a:t>
            </a:r>
            <a:r>
              <a:rPr lang="de-DE" dirty="0" err="1"/>
              <a:t>Memes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05E16C-53B7-BBF1-17B4-8A32C676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7" y="2471943"/>
            <a:ext cx="3061417" cy="324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D672817-4BC9-CEBF-FC3D-C4955E9E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954" y="2471943"/>
            <a:ext cx="2592000" cy="324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4BFD27-15F2-91F8-39A7-9CE4E9D2A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2487647"/>
            <a:ext cx="231428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3A7E-1342-C4E0-AAA3-6DE22C52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</a:t>
            </a:r>
            <a:r>
              <a:rPr lang="de-DE" dirty="0" err="1"/>
              <a:t>Classical</a:t>
            </a:r>
            <a:r>
              <a:rPr lang="de-DE" dirty="0"/>
              <a:t> Art </a:t>
            </a:r>
            <a:r>
              <a:rPr lang="de-DE" dirty="0" err="1"/>
              <a:t>Memes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E48C16-B5AC-2D4C-B302-CF917569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492896"/>
            <a:ext cx="2599703" cy="324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3A9C386-6A15-C40A-4584-B98CB8AC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00" y="249289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57B45-48A3-8CD2-9610-ED4E3F49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</a:t>
            </a:r>
            <a:r>
              <a:rPr lang="de-DE" dirty="0" err="1"/>
              <a:t>Memesammlung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7D5A18-2F93-34CE-321C-1E922E5222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0" i="0" dirty="0">
                <a:effectLst/>
                <a:latin typeface="IBMPlexSans"/>
              </a:rPr>
              <a:t>r/</a:t>
            </a:r>
            <a:r>
              <a:rPr lang="de-DE" sz="2400" b="0" i="0" dirty="0" err="1">
                <a:effectLst/>
                <a:latin typeface="IBMPlexSans"/>
              </a:rPr>
              <a:t>classicalartmemes</a:t>
            </a:r>
            <a:r>
              <a:rPr lang="de-DE" sz="2400" b="0" i="0" dirty="0">
                <a:effectLst/>
                <a:latin typeface="IBMPlexSans"/>
              </a:rPr>
              <a:t>: 13,4k Mitglieder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IBMPlexSans"/>
              </a:rPr>
              <a:t>Facebook (</a:t>
            </a:r>
            <a:r>
              <a:rPr lang="de-DE" sz="2400" dirty="0" err="1">
                <a:latin typeface="IBMPlexSans"/>
              </a:rPr>
              <a:t>Classical</a:t>
            </a:r>
            <a:r>
              <a:rPr lang="de-DE" sz="2400" dirty="0">
                <a:latin typeface="IBMPlexSans"/>
              </a:rPr>
              <a:t> Art </a:t>
            </a:r>
            <a:r>
              <a:rPr lang="de-DE" sz="2400" dirty="0" err="1">
                <a:latin typeface="IBMPlexSans"/>
              </a:rPr>
              <a:t>Memes</a:t>
            </a:r>
            <a:r>
              <a:rPr lang="de-DE" sz="2400" dirty="0">
                <a:latin typeface="IBMPlexSans"/>
              </a:rPr>
              <a:t>): 5,3m Follower</a:t>
            </a:r>
            <a:endParaRPr lang="de-DE" sz="2400" b="0" i="0" dirty="0">
              <a:effectLst/>
              <a:latin typeface="IBMPlexSans"/>
            </a:endParaRPr>
          </a:p>
          <a:p>
            <a:pPr indent="0"/>
            <a:endParaRPr lang="de-DE" sz="2400" dirty="0">
              <a:latin typeface="IBMPlex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b="0" i="0" dirty="0">
              <a:effectLst/>
              <a:latin typeface="IBMPlex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latin typeface="IBMPlexSans"/>
            </a:endParaRP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6423E1-AFB0-EDA8-1530-73FBB3B3001B}"/>
              </a:ext>
            </a:extLst>
          </p:cNvPr>
          <p:cNvSpPr txBox="1"/>
          <p:nvPr/>
        </p:nvSpPr>
        <p:spPr>
          <a:xfrm>
            <a:off x="1331640" y="3884165"/>
            <a:ext cx="3312368" cy="1477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IBMPlexSans"/>
              </a:rPr>
              <a:t>r/</a:t>
            </a:r>
            <a:r>
              <a:rPr lang="de-DE" sz="2400" b="1" dirty="0" err="1">
                <a:latin typeface="IBMPlexSans"/>
              </a:rPr>
              <a:t>trippinthroughtime</a:t>
            </a:r>
            <a:endParaRPr lang="de-DE" sz="2400" b="1" dirty="0">
              <a:latin typeface="IBMPlex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>
                <a:latin typeface="IBMPlexSans"/>
              </a:rPr>
              <a:t>4.6m Mitglieder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>
                <a:latin typeface="IBMPlexSans"/>
              </a:rPr>
              <a:t>Hot: 10k Likes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95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328498-E822-D30F-8F4D-3B65BB707005}"/>
              </a:ext>
            </a:extLst>
          </p:cNvPr>
          <p:cNvSpPr/>
          <p:nvPr/>
        </p:nvSpPr>
        <p:spPr>
          <a:xfrm>
            <a:off x="797487" y="2514469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Reddit-Dumps</a:t>
            </a: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B4048670-0A7C-EB88-5AC2-670F393D9282}"/>
              </a:ext>
            </a:extLst>
          </p:cNvPr>
          <p:cNvSpPr/>
          <p:nvPr/>
        </p:nvSpPr>
        <p:spPr>
          <a:xfrm>
            <a:off x="1342964" y="2514470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 err="1"/>
              <a:t>Pushshift</a:t>
            </a:r>
            <a:r>
              <a:rPr lang="de-DE" sz="900" dirty="0"/>
              <a:t> Daten nicht vor November 2022 nicht erreichbar</a:t>
            </a:r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Data-Dumps heruntergeladen und Informationen extrahiert</a:t>
            </a:r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de-DE" sz="900" dirty="0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E4836BDA-6305-B242-4D46-553EFC38AC05}"/>
              </a:ext>
            </a:extLst>
          </p:cNvPr>
          <p:cNvSpPr/>
          <p:nvPr/>
        </p:nvSpPr>
        <p:spPr>
          <a:xfrm>
            <a:off x="797487" y="3205446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Datenbank</a:t>
            </a: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6741B9D9-F4CA-ACAD-7C43-048284003C1D}"/>
              </a:ext>
            </a:extLst>
          </p:cNvPr>
          <p:cNvSpPr/>
          <p:nvPr/>
        </p:nvSpPr>
        <p:spPr>
          <a:xfrm>
            <a:off x="1342964" y="3205447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Informationen werden in Datenbank gespeichert</a:t>
            </a:r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Nur Bilder von Interesse//Duplikate werden gelöscht</a:t>
            </a: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D9019ACB-DF31-3330-DEC1-528AE4CFA327}"/>
              </a:ext>
            </a:extLst>
          </p:cNvPr>
          <p:cNvSpPr/>
          <p:nvPr/>
        </p:nvSpPr>
        <p:spPr>
          <a:xfrm>
            <a:off x="797487" y="3896424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Bilder</a:t>
            </a: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6FDF2927-5DED-1DFB-DEE7-9EBC321D77E8}"/>
              </a:ext>
            </a:extLst>
          </p:cNvPr>
          <p:cNvSpPr/>
          <p:nvPr/>
        </p:nvSpPr>
        <p:spPr>
          <a:xfrm>
            <a:off x="1342964" y="3896424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Bilder heruntergeladen </a:t>
            </a:r>
            <a:r>
              <a:rPr lang="de-DE" sz="900" dirty="0">
                <a:sym typeface="Wingdings" panose="05000000000000000000" pitchFamily="2" charset="2"/>
              </a:rPr>
              <a:t> 28110</a:t>
            </a:r>
            <a:endParaRPr lang="de-DE" sz="900" dirty="0"/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Duplikate</a:t>
            </a: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8CD0B32-B775-F4D8-AECE-0B3D11E121D0}"/>
              </a:ext>
            </a:extLst>
          </p:cNvPr>
          <p:cNvSpPr/>
          <p:nvPr/>
        </p:nvSpPr>
        <p:spPr>
          <a:xfrm>
            <a:off x="797487" y="4587401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D68BA4EA-1871-5C93-E388-17E2C07C558C}"/>
              </a:ext>
            </a:extLst>
          </p:cNvPr>
          <p:cNvSpPr/>
          <p:nvPr/>
        </p:nvSpPr>
        <p:spPr>
          <a:xfrm>
            <a:off x="1342964" y="4587402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 err="1"/>
              <a:t>Pytesseract</a:t>
            </a:r>
            <a:r>
              <a:rPr lang="de-DE" sz="900" dirty="0"/>
              <a:t> vs. Google Vision</a:t>
            </a:r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Anhand OCR, Duplikate//korrupte Bilder gelöscht </a:t>
            </a:r>
            <a:r>
              <a:rPr lang="de-DE" sz="900" dirty="0">
                <a:sym typeface="Wingdings" panose="05000000000000000000" pitchFamily="2" charset="2"/>
              </a:rPr>
              <a:t> 23376</a:t>
            </a:r>
            <a:endParaRPr lang="de-DE" sz="900" dirty="0"/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de-DE" sz="900" dirty="0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55BABE28-0B27-B239-5AB6-F9FA3A656903}"/>
              </a:ext>
            </a:extLst>
          </p:cNvPr>
          <p:cNvSpPr/>
          <p:nvPr/>
        </p:nvSpPr>
        <p:spPr>
          <a:xfrm>
            <a:off x="797487" y="5278378"/>
            <a:ext cx="545478" cy="779255"/>
          </a:xfrm>
          <a:custGeom>
            <a:avLst/>
            <a:gdLst>
              <a:gd name="connsiteX0" fmla="*/ 0 w 1039006"/>
              <a:gd name="connsiteY0" fmla="*/ 0 h 727304"/>
              <a:gd name="connsiteX1" fmla="*/ 675354 w 1039006"/>
              <a:gd name="connsiteY1" fmla="*/ 0 h 727304"/>
              <a:gd name="connsiteX2" fmla="*/ 1039006 w 1039006"/>
              <a:gd name="connsiteY2" fmla="*/ 363652 h 727304"/>
              <a:gd name="connsiteX3" fmla="*/ 675354 w 1039006"/>
              <a:gd name="connsiteY3" fmla="*/ 727304 h 727304"/>
              <a:gd name="connsiteX4" fmla="*/ 0 w 1039006"/>
              <a:gd name="connsiteY4" fmla="*/ 727304 h 727304"/>
              <a:gd name="connsiteX5" fmla="*/ 363652 w 1039006"/>
              <a:gd name="connsiteY5" fmla="*/ 363652 h 727304"/>
              <a:gd name="connsiteX6" fmla="*/ 0 w 1039006"/>
              <a:gd name="connsiteY6" fmla="*/ 0 h 72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006" h="727304">
                <a:moveTo>
                  <a:pt x="1039005" y="0"/>
                </a:moveTo>
                <a:lnTo>
                  <a:pt x="1039005" y="472748"/>
                </a:lnTo>
                <a:lnTo>
                  <a:pt x="519503" y="727304"/>
                </a:lnTo>
                <a:lnTo>
                  <a:pt x="1" y="472748"/>
                </a:lnTo>
                <a:lnTo>
                  <a:pt x="1" y="0"/>
                </a:lnTo>
                <a:lnTo>
                  <a:pt x="519503" y="254556"/>
                </a:lnTo>
                <a:lnTo>
                  <a:pt x="1039005" y="0"/>
                </a:lnTo>
                <a:close/>
              </a:path>
            </a:pathLst>
          </a:custGeom>
          <a:solidFill>
            <a:srgbClr val="DA2F2B"/>
          </a:solidFill>
          <a:ln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3" tIns="277502" rIns="4763" bIns="27750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750" dirty="0">
                <a:solidFill>
                  <a:schemeClr val="tx1"/>
                </a:solidFill>
              </a:rPr>
              <a:t>Titel- Exploration</a:t>
            </a:r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DF14C0CD-2A00-D74F-8DA9-4F89BD471D18}"/>
              </a:ext>
            </a:extLst>
          </p:cNvPr>
          <p:cNvSpPr/>
          <p:nvPr/>
        </p:nvSpPr>
        <p:spPr>
          <a:xfrm>
            <a:off x="1342964" y="5278379"/>
            <a:ext cx="6226797" cy="506516"/>
          </a:xfrm>
          <a:custGeom>
            <a:avLst/>
            <a:gdLst>
              <a:gd name="connsiteX0" fmla="*/ 112561 w 675354"/>
              <a:gd name="connsiteY0" fmla="*/ 0 h 8302395"/>
              <a:gd name="connsiteX1" fmla="*/ 562793 w 675354"/>
              <a:gd name="connsiteY1" fmla="*/ 0 h 8302395"/>
              <a:gd name="connsiteX2" fmla="*/ 675354 w 675354"/>
              <a:gd name="connsiteY2" fmla="*/ 112561 h 8302395"/>
              <a:gd name="connsiteX3" fmla="*/ 675354 w 675354"/>
              <a:gd name="connsiteY3" fmla="*/ 8302395 h 8302395"/>
              <a:gd name="connsiteX4" fmla="*/ 675354 w 675354"/>
              <a:gd name="connsiteY4" fmla="*/ 8302395 h 8302395"/>
              <a:gd name="connsiteX5" fmla="*/ 0 w 675354"/>
              <a:gd name="connsiteY5" fmla="*/ 8302395 h 8302395"/>
              <a:gd name="connsiteX6" fmla="*/ 0 w 675354"/>
              <a:gd name="connsiteY6" fmla="*/ 8302395 h 8302395"/>
              <a:gd name="connsiteX7" fmla="*/ 0 w 675354"/>
              <a:gd name="connsiteY7" fmla="*/ 112561 h 8302395"/>
              <a:gd name="connsiteX8" fmla="*/ 112561 w 675354"/>
              <a:gd name="connsiteY8" fmla="*/ 0 h 830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354" h="8302395">
                <a:moveTo>
                  <a:pt x="675354" y="1383761"/>
                </a:moveTo>
                <a:lnTo>
                  <a:pt x="675354" y="6918634"/>
                </a:lnTo>
                <a:cubicBezTo>
                  <a:pt x="675354" y="7682864"/>
                  <a:pt x="671255" y="8302389"/>
                  <a:pt x="666198" y="8302389"/>
                </a:cubicBezTo>
                <a:lnTo>
                  <a:pt x="0" y="8302389"/>
                </a:lnTo>
                <a:lnTo>
                  <a:pt x="0" y="8302389"/>
                </a:lnTo>
                <a:lnTo>
                  <a:pt x="0" y="6"/>
                </a:lnTo>
                <a:lnTo>
                  <a:pt x="0" y="6"/>
                </a:lnTo>
                <a:lnTo>
                  <a:pt x="666198" y="6"/>
                </a:lnTo>
                <a:cubicBezTo>
                  <a:pt x="671255" y="6"/>
                  <a:pt x="675354" y="619531"/>
                  <a:pt x="675354" y="1383761"/>
                </a:cubicBezTo>
                <a:close/>
              </a:path>
            </a:pathLst>
          </a:custGeom>
          <a:ln w="12700">
            <a:solidFill>
              <a:srgbClr val="DA2F2B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9" tIns="30441" rIns="30441" bIns="30442" numCol="1" spcCol="1270" anchor="ctr" anchorCtr="0">
            <a:noAutofit/>
          </a:bodyPr>
          <a:lstStyle/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Aufteilung des Datensatzes </a:t>
            </a:r>
            <a:r>
              <a:rPr lang="de-DE" sz="900" dirty="0">
                <a:sym typeface="Wingdings" panose="05000000000000000000" pitchFamily="2" charset="2"/>
              </a:rPr>
              <a:t> 2015-2022</a:t>
            </a:r>
            <a:endParaRPr lang="de-DE" sz="900" dirty="0"/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 err="1"/>
              <a:t>Wordcloud</a:t>
            </a:r>
            <a:endParaRPr lang="de-DE" sz="900" dirty="0"/>
          </a:p>
          <a:p>
            <a:pPr marL="85725" lvl="1" indent="-85725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900" dirty="0"/>
              <a:t>Erste Statistiken 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692C8149-5B2B-38EC-C7D2-CED3D88F56B0}"/>
              </a:ext>
            </a:extLst>
          </p:cNvPr>
          <p:cNvSpPr txBox="1">
            <a:spLocks/>
          </p:cNvSpPr>
          <p:nvPr/>
        </p:nvSpPr>
        <p:spPr>
          <a:xfrm>
            <a:off x="807643" y="1485821"/>
            <a:ext cx="7709591" cy="43232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500" dirty="0"/>
              <a:t>Bisherige Umsetzung</a:t>
            </a: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B4A0ED33-78DB-8D2F-3E3F-7D76DB31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504879"/>
            <a:ext cx="3266960" cy="343661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A842500-9F1F-DD46-636B-037A344C1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71" y="4587401"/>
            <a:ext cx="970021" cy="51504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6A79D78C-0A82-A7A8-AE55-56FDE4777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3" y="2326692"/>
            <a:ext cx="7461882" cy="373094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23B0D569-F1BF-CC6F-0629-76153311C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9" y="2379382"/>
            <a:ext cx="5981584" cy="3291847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AD75E37-D6CC-EE07-52D5-1DF6EE900987}"/>
              </a:ext>
            </a:extLst>
          </p:cNvPr>
          <p:cNvGrpSpPr/>
          <p:nvPr/>
        </p:nvGrpSpPr>
        <p:grpSpPr>
          <a:xfrm>
            <a:off x="581418" y="2343873"/>
            <a:ext cx="7870153" cy="3704169"/>
            <a:chOff x="-15847189" y="9403173"/>
            <a:chExt cx="13454975" cy="6652937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3D8B770-D19C-EEEF-838B-C899AAED5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847189" y="9403173"/>
              <a:ext cx="13454975" cy="6652937"/>
            </a:xfrm>
            <a:prstGeom prst="rect">
              <a:avLst/>
            </a:prstGeom>
          </p:spPr>
        </p:pic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9D3359A-4377-9A11-D6CD-DFF2D55B0CF0}"/>
                </a:ext>
              </a:extLst>
            </p:cNvPr>
            <p:cNvSpPr/>
            <p:nvPr/>
          </p:nvSpPr>
          <p:spPr>
            <a:xfrm>
              <a:off x="-8401050" y="11791950"/>
              <a:ext cx="1409700" cy="39052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DC87CD50-9042-66EC-B160-015CA68EE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17" y="2373934"/>
            <a:ext cx="7870154" cy="37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0DEB0-B664-6143-9801-3B5E335F7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872" y="2130425"/>
            <a:ext cx="7198568" cy="578495"/>
          </a:xfrm>
        </p:spPr>
        <p:txBody>
          <a:bodyPr/>
          <a:lstStyle/>
          <a:p>
            <a:r>
              <a:rPr lang="de-DE" dirty="0"/>
              <a:t>Weiteres Vorgehen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9BE483-4967-3849-B918-A4EB026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7272808" cy="304874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Ähnlichkeitsanalyse mit Kunstkorpora von Wikipedia/</a:t>
            </a:r>
            <a:r>
              <a:rPr lang="de-DE" dirty="0" err="1"/>
              <a:t>Wikidata</a:t>
            </a:r>
            <a:r>
              <a:rPr lang="de-DE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5155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Macintosh PowerPoint</Application>
  <PresentationFormat>Bildschirmpräsentation (4:3)</PresentationFormat>
  <Paragraphs>46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Frutiger Next LT W1G</vt:lpstr>
      <vt:lpstr>IBMPlexSans</vt:lpstr>
      <vt:lpstr>Verdana</vt:lpstr>
      <vt:lpstr>Wingdings</vt:lpstr>
      <vt:lpstr>Larissa-Design</vt:lpstr>
      <vt:lpstr>PowerPoint-Präsentation</vt:lpstr>
      <vt:lpstr>Das Ziel ist ein Corpus mit annotierten Memes </vt:lpstr>
      <vt:lpstr>Arten von Classical Art Memes</vt:lpstr>
      <vt:lpstr>Arten von Classical Art Memes</vt:lpstr>
      <vt:lpstr>Arten von Classical Art Memes</vt:lpstr>
      <vt:lpstr>Arten von Classical Art Memes</vt:lpstr>
      <vt:lpstr>Unsere Memesammlung</vt:lpstr>
      <vt:lpstr>PowerPoint-Präsentation</vt:lpstr>
      <vt:lpstr>Weiteres Vorgehen</vt:lpstr>
      <vt:lpstr>Weiteres Vorgehen</vt:lpstr>
      <vt:lpstr>Weiteres Vorgehen</vt:lpstr>
      <vt:lpstr>Weiteres Vorgehen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Alexander Vikete</dc:creator>
  <cp:lastModifiedBy>Microsoft Office User</cp:lastModifiedBy>
  <cp:revision>75</cp:revision>
  <dcterms:modified xsi:type="dcterms:W3CDTF">2023-02-07T22:06:45Z</dcterms:modified>
</cp:coreProperties>
</file>